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84" d="100"/>
          <a:sy n="84" d="100"/>
        </p:scale>
        <p:origin x="63" y="1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5B0F8-17BB-4F93-AD39-E67CAB9EEA1A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E5E5F-EB47-44D5-81AE-162A91EDA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38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61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592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82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19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234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82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160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107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045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109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498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D35B1-DBF2-4119-B587-645A6522F3B3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AFC8F-5786-46DA-BDDF-5B8D86F7B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944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062423"/>
              </p:ext>
            </p:extLst>
          </p:nvPr>
        </p:nvGraphicFramePr>
        <p:xfrm>
          <a:off x="646516" y="1527638"/>
          <a:ext cx="10898967" cy="4210312"/>
        </p:xfrm>
        <a:graphic>
          <a:graphicData uri="http://schemas.openxmlformats.org/drawingml/2006/table">
            <a:tbl>
              <a:tblPr>
                <a:tableStyleId>{10A1B5D5-9B99-4C35-A422-299274C87663}</a:tableStyleId>
              </a:tblPr>
              <a:tblGrid>
                <a:gridCol w="1436913">
                  <a:extLst>
                    <a:ext uri="{9D8B030D-6E8A-4147-A177-3AD203B41FA5}">
                      <a16:colId xmlns:a16="http://schemas.microsoft.com/office/drawing/2014/main" val="3317006292"/>
                    </a:ext>
                  </a:extLst>
                </a:gridCol>
                <a:gridCol w="828063">
                  <a:extLst>
                    <a:ext uri="{9D8B030D-6E8A-4147-A177-3AD203B41FA5}">
                      <a16:colId xmlns:a16="http://schemas.microsoft.com/office/drawing/2014/main" val="2659172998"/>
                    </a:ext>
                  </a:extLst>
                </a:gridCol>
                <a:gridCol w="1191925">
                  <a:extLst>
                    <a:ext uri="{9D8B030D-6E8A-4147-A177-3AD203B41FA5}">
                      <a16:colId xmlns:a16="http://schemas.microsoft.com/office/drawing/2014/main" val="2856973879"/>
                    </a:ext>
                  </a:extLst>
                </a:gridCol>
                <a:gridCol w="1312249">
                  <a:extLst>
                    <a:ext uri="{9D8B030D-6E8A-4147-A177-3AD203B41FA5}">
                      <a16:colId xmlns:a16="http://schemas.microsoft.com/office/drawing/2014/main" val="472107537"/>
                    </a:ext>
                  </a:extLst>
                </a:gridCol>
                <a:gridCol w="1312249">
                  <a:extLst>
                    <a:ext uri="{9D8B030D-6E8A-4147-A177-3AD203B41FA5}">
                      <a16:colId xmlns:a16="http://schemas.microsoft.com/office/drawing/2014/main" val="1320479626"/>
                    </a:ext>
                  </a:extLst>
                </a:gridCol>
                <a:gridCol w="1186416">
                  <a:extLst>
                    <a:ext uri="{9D8B030D-6E8A-4147-A177-3AD203B41FA5}">
                      <a16:colId xmlns:a16="http://schemas.microsoft.com/office/drawing/2014/main" val="158071336"/>
                    </a:ext>
                  </a:extLst>
                </a:gridCol>
                <a:gridCol w="1186416">
                  <a:extLst>
                    <a:ext uri="{9D8B030D-6E8A-4147-A177-3AD203B41FA5}">
                      <a16:colId xmlns:a16="http://schemas.microsoft.com/office/drawing/2014/main" val="2041766417"/>
                    </a:ext>
                  </a:extLst>
                </a:gridCol>
                <a:gridCol w="1222368">
                  <a:extLst>
                    <a:ext uri="{9D8B030D-6E8A-4147-A177-3AD203B41FA5}">
                      <a16:colId xmlns:a16="http://schemas.microsoft.com/office/drawing/2014/main" val="222296750"/>
                    </a:ext>
                  </a:extLst>
                </a:gridCol>
                <a:gridCol w="1222368">
                  <a:extLst>
                    <a:ext uri="{9D8B030D-6E8A-4147-A177-3AD203B41FA5}">
                      <a16:colId xmlns:a16="http://schemas.microsoft.com/office/drawing/2014/main" val="2842229313"/>
                    </a:ext>
                  </a:extLst>
                </a:gridCol>
              </a:tblGrid>
              <a:tr h="526289">
                <a:tc>
                  <a:txBody>
                    <a:bodyPr/>
                    <a:lstStyle/>
                    <a:p>
                      <a:pPr algn="ctr" fontAlgn="b">
                        <a:tabLst/>
                      </a:pPr>
                      <a:r>
                        <a:rPr lang="en-US" sz="2400" b="1" u="none" strike="noStrike" dirty="0" err="1" smtClean="0">
                          <a:effectLst/>
                        </a:rPr>
                        <a:t>Angkatan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 err="1">
                          <a:effectLst/>
                        </a:rPr>
                        <a:t>Bimbingan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Seminar UP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 err="1">
                          <a:effectLst/>
                        </a:rPr>
                        <a:t>Kuliah</a:t>
                      </a:r>
                      <a:r>
                        <a:rPr lang="en-US" sz="2400" b="1" u="none" strike="noStrike" dirty="0">
                          <a:effectLst/>
                        </a:rPr>
                        <a:t> 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Lulus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4079174117"/>
                  </a:ext>
                </a:extLst>
              </a:tr>
              <a:tr h="526289">
                <a:tc>
                  <a:txBody>
                    <a:bodyPr/>
                    <a:lstStyle/>
                    <a:p>
                      <a:pPr algn="ctr" fontAlgn="b"/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20/21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21/22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20/21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21/22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20/21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21/22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20/21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21/22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3676352122"/>
                  </a:ext>
                </a:extLst>
              </a:tr>
              <a:tr h="5262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2017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2*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3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3*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>
                          <a:effectLst/>
                        </a:rPr>
                        <a:t>0</a:t>
                      </a:r>
                      <a:endParaRPr lang="en-US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24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491010"/>
                  </a:ext>
                </a:extLst>
              </a:tr>
              <a:tr h="5262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2018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20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3263809239"/>
                  </a:ext>
                </a:extLst>
              </a:tr>
              <a:tr h="5262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2019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619546100"/>
                  </a:ext>
                </a:extLst>
              </a:tr>
              <a:tr h="5262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2020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21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2167959508"/>
                  </a:ext>
                </a:extLst>
              </a:tr>
              <a:tr h="5262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2021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2793447955"/>
                  </a:ext>
                </a:extLst>
              </a:tr>
              <a:tr h="526289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u="none" strike="noStrike" dirty="0">
                          <a:effectLst/>
                        </a:rPr>
                        <a:t>Total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15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16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</a:rPr>
                        <a:t>21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</a:rPr>
                        <a:t>44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/>
                </a:tc>
                <a:extLst>
                  <a:ext uri="{0D108BD9-81ED-4DB2-BD59-A6C34878D82A}">
                    <a16:rowId xmlns:a16="http://schemas.microsoft.com/office/drawing/2014/main" val="3417658001"/>
                  </a:ext>
                </a:extLst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Data </a:t>
            </a:r>
            <a:r>
              <a:rPr lang="en-US" b="1" dirty="0" err="1" smtClean="0"/>
              <a:t>Mahasiswa</a:t>
            </a:r>
            <a:r>
              <a:rPr lang="en-US" b="1" dirty="0" smtClean="0"/>
              <a:t> PSMIL Per </a:t>
            </a:r>
            <a:r>
              <a:rPr lang="en-US" b="1" dirty="0" err="1" smtClean="0"/>
              <a:t>Ganjil</a:t>
            </a:r>
            <a:r>
              <a:rPr lang="en-US" b="1" dirty="0" smtClean="0"/>
              <a:t> 2021/2022</a:t>
            </a:r>
            <a:endParaRPr lang="en-US" b="1" dirty="0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838200" y="55749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/>
              <a:t>Total </a:t>
            </a:r>
            <a:r>
              <a:rPr lang="en-US" sz="4000" dirty="0" err="1" smtClean="0"/>
              <a:t>Mahasiswa</a:t>
            </a:r>
            <a:r>
              <a:rPr lang="en-US" sz="4000" dirty="0" smtClean="0"/>
              <a:t> </a:t>
            </a:r>
            <a:r>
              <a:rPr lang="en-US" sz="4000" dirty="0" err="1" smtClean="0"/>
              <a:t>Aktif</a:t>
            </a:r>
            <a:r>
              <a:rPr lang="en-US" sz="4000" dirty="0" smtClean="0"/>
              <a:t> </a:t>
            </a:r>
            <a:r>
              <a:rPr lang="en-US" sz="4000" b="1" dirty="0" smtClean="0"/>
              <a:t>55 </a:t>
            </a:r>
            <a:r>
              <a:rPr lang="en-US" sz="4000" b="1" dirty="0" err="1" smtClean="0"/>
              <a:t>Mahasiswa</a:t>
            </a:r>
            <a:r>
              <a:rPr lang="en-US" sz="4000" b="1" dirty="0" smtClean="0"/>
              <a:t> (2018-2021)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51276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Pertemuan</a:t>
            </a:r>
            <a:r>
              <a:rPr lang="en-US" dirty="0" smtClean="0"/>
              <a:t> </a:t>
            </a:r>
            <a:r>
              <a:rPr lang="en-US" dirty="0" err="1" smtClean="0"/>
              <a:t>Juni-Juli</a:t>
            </a:r>
            <a:r>
              <a:rPr lang="en-US" dirty="0" smtClean="0"/>
              <a:t> 2021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Update Progress</a:t>
            </a:r>
          </a:p>
          <a:p>
            <a:r>
              <a:rPr lang="en-US" dirty="0" err="1" smtClean="0"/>
              <a:t>Korespondensi</a:t>
            </a:r>
            <a:r>
              <a:rPr lang="en-US" dirty="0" smtClean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Twente</a:t>
            </a:r>
            <a:r>
              <a:rPr lang="en-US" dirty="0"/>
              <a:t> </a:t>
            </a:r>
            <a:r>
              <a:rPr lang="en-US" dirty="0" smtClean="0"/>
              <a:t>(Update </a:t>
            </a:r>
            <a:r>
              <a:rPr lang="en-US" dirty="0" err="1" smtClean="0"/>
              <a:t>Kurikulum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Korespondensi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Mie (Update </a:t>
            </a:r>
            <a:r>
              <a:rPr lang="en-US" dirty="0" err="1" smtClean="0"/>
              <a:t>Kurikulum</a:t>
            </a:r>
            <a:r>
              <a:rPr lang="en-US" dirty="0" smtClean="0"/>
              <a:t>) </a:t>
            </a:r>
          </a:p>
          <a:p>
            <a:r>
              <a:rPr lang="en-US" dirty="0" err="1" smtClean="0"/>
              <a:t>Fasilitasi</a:t>
            </a:r>
            <a:r>
              <a:rPr lang="en-US" dirty="0" smtClean="0"/>
              <a:t> </a:t>
            </a:r>
            <a:r>
              <a:rPr lang="en-US" dirty="0" err="1"/>
              <a:t>Komunikasi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 smtClean="0"/>
              <a:t>pembimbing</a:t>
            </a:r>
            <a:r>
              <a:rPr lang="en-US" dirty="0" smtClean="0"/>
              <a:t> (</a:t>
            </a:r>
            <a:r>
              <a:rPr lang="en-US" dirty="0" err="1" smtClean="0"/>
              <a:t>Angkatan</a:t>
            </a:r>
            <a:r>
              <a:rPr lang="en-US" dirty="0" smtClean="0"/>
              <a:t> 2020)</a:t>
            </a:r>
          </a:p>
          <a:p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/>
              <a:t>Penulisan</a:t>
            </a:r>
            <a:r>
              <a:rPr lang="en-US" dirty="0"/>
              <a:t> </a:t>
            </a:r>
            <a:r>
              <a:rPr lang="en-US" dirty="0" err="1"/>
              <a:t>Karya</a:t>
            </a:r>
            <a:r>
              <a:rPr lang="en-US" dirty="0"/>
              <a:t> </a:t>
            </a:r>
            <a:r>
              <a:rPr lang="en-US" dirty="0" err="1"/>
              <a:t>Ilmiah</a:t>
            </a:r>
            <a:r>
              <a:rPr lang="en-US" dirty="0"/>
              <a:t> : </a:t>
            </a:r>
            <a:endParaRPr lang="en-US" dirty="0" smtClean="0"/>
          </a:p>
          <a:p>
            <a:pPr lvl="1"/>
            <a:r>
              <a:rPr lang="en-US" dirty="0" err="1" smtClean="0"/>
              <a:t>Publikasi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Proposal </a:t>
            </a:r>
            <a:r>
              <a:rPr lang="en-US" dirty="0" err="1" smtClean="0"/>
              <a:t>Riset</a:t>
            </a:r>
            <a:endParaRPr lang="en-US" dirty="0" smtClean="0"/>
          </a:p>
          <a:p>
            <a:pPr lvl="1"/>
            <a:r>
              <a:rPr lang="en-US" dirty="0" err="1" smtClean="0"/>
              <a:t>Pertemuan</a:t>
            </a:r>
            <a:r>
              <a:rPr lang="en-US" dirty="0" smtClean="0"/>
              <a:t> </a:t>
            </a:r>
            <a:r>
              <a:rPr lang="en-US" dirty="0" err="1" smtClean="0"/>
              <a:t>rutin</a:t>
            </a:r>
            <a:r>
              <a:rPr lang="en-US" dirty="0" smtClean="0"/>
              <a:t> 2/4 </a:t>
            </a:r>
            <a:r>
              <a:rPr lang="en-US" dirty="0" err="1" smtClean="0"/>
              <a:t>mggu</a:t>
            </a:r>
            <a:r>
              <a:rPr lang="en-US" dirty="0" smtClean="0"/>
              <a:t> </a:t>
            </a:r>
            <a:r>
              <a:rPr lang="en-US" dirty="0" err="1" smtClean="0"/>
              <a:t>sekali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8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125</Words>
  <Application>Microsoft Office PowerPoint</Application>
  <PresentationFormat>Widescreen</PresentationFormat>
  <Paragraphs>77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Data Mahasiswa PSMIL Per Ganjil 2021/2022</vt:lpstr>
      <vt:lpstr>Pertemuan Juni-Juli 2021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Mahasiswa PSMIL Per Ganjil 2020/2021</dc:title>
  <dc:creator>gluta</dc:creator>
  <cp:lastModifiedBy>gluta</cp:lastModifiedBy>
  <cp:revision>12</cp:revision>
  <dcterms:created xsi:type="dcterms:W3CDTF">2021-02-11T03:21:46Z</dcterms:created>
  <dcterms:modified xsi:type="dcterms:W3CDTF">2021-09-17T09:01:39Z</dcterms:modified>
</cp:coreProperties>
</file>